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7" r:id="rId2"/>
    <p:sldId id="379" r:id="rId3"/>
    <p:sldId id="290" r:id="rId4"/>
    <p:sldId id="381" r:id="rId5"/>
    <p:sldId id="415" r:id="rId6"/>
    <p:sldId id="386" r:id="rId7"/>
    <p:sldId id="387" r:id="rId8"/>
    <p:sldId id="392" r:id="rId9"/>
    <p:sldId id="414" r:id="rId10"/>
    <p:sldId id="384" r:id="rId11"/>
    <p:sldId id="394" r:id="rId12"/>
    <p:sldId id="395" r:id="rId13"/>
    <p:sldId id="385" r:id="rId14"/>
    <p:sldId id="412" r:id="rId15"/>
    <p:sldId id="396" r:id="rId16"/>
    <p:sldId id="358" r:id="rId17"/>
    <p:sldId id="388" r:id="rId18"/>
    <p:sldId id="410" r:id="rId19"/>
    <p:sldId id="398" r:id="rId20"/>
    <p:sldId id="399" r:id="rId21"/>
    <p:sldId id="400" r:id="rId22"/>
    <p:sldId id="349" r:id="rId23"/>
    <p:sldId id="403" r:id="rId24"/>
    <p:sldId id="401" r:id="rId25"/>
    <p:sldId id="360" r:id="rId26"/>
    <p:sldId id="404" r:id="rId27"/>
    <p:sldId id="413" r:id="rId28"/>
    <p:sldId id="408" r:id="rId29"/>
    <p:sldId id="411" r:id="rId30"/>
    <p:sldId id="409" r:id="rId31"/>
    <p:sldId id="405" r:id="rId32"/>
    <p:sldId id="397" r:id="rId33"/>
    <p:sldId id="356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DD9B"/>
    <a:srgbClr val="88DE9C"/>
    <a:srgbClr val="73DB91"/>
    <a:srgbClr val="D2B7FF"/>
    <a:srgbClr val="AC4177"/>
    <a:srgbClr val="87DE9B"/>
    <a:srgbClr val="85DE9B"/>
    <a:srgbClr val="85DE9C"/>
    <a:srgbClr val="86DC99"/>
    <a:srgbClr val="83DE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6"/>
    <p:restoredTop sz="87582"/>
  </p:normalViewPr>
  <p:slideViewPr>
    <p:cSldViewPr snapToGrid="0" snapToObjects="1">
      <p:cViewPr varScale="1">
        <p:scale>
          <a:sx n="91" d="100"/>
          <a:sy n="91" d="100"/>
        </p:scale>
        <p:origin x="1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87a9cba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87a9cba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87a9cba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87a9cba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513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4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87a9cba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87a9cba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8884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there is no supervisor, we shape the reward function. And this guides the training of the policy.</a:t>
            </a:r>
          </a:p>
        </p:txBody>
      </p:sp>
    </p:spTree>
    <p:extLst>
      <p:ext uri="{BB962C8B-B14F-4D97-AF65-F5344CB8AC3E}">
        <p14:creationId xmlns:p14="http://schemas.microsoft.com/office/powerpoint/2010/main" val="2408483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39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87a9cba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87a9cba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294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49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15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69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87a9cba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87a9cba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8764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87a9cba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87a9cba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589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87a9cba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87a9cba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953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87a9cb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87a9cb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424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87a9cb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87a9cb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67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87a9cb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87a9cb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1394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87a9cb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87a9cb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Trial and error, nobody tells what’s the best decision. We define rewards </a:t>
            </a:r>
            <a:r>
              <a:rPr lang="en-US" dirty="0" err="1"/>
              <a:t>singnals</a:t>
            </a:r>
            <a:r>
              <a:rPr lang="en-US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We have a dynamical system, what we do changes what data we see next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187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87a9cb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87a9cb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goal? What are control actions? What is a reward? </a:t>
            </a:r>
          </a:p>
        </p:txBody>
      </p:sp>
    </p:spTree>
    <p:extLst>
      <p:ext uri="{BB962C8B-B14F-4D97-AF65-F5344CB8AC3E}">
        <p14:creationId xmlns:p14="http://schemas.microsoft.com/office/powerpoint/2010/main" val="2049299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87a9cb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87a9cb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4628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87a9cb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87a9cb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the question obviously is how do we select actions? Who gives us rewards?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2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87a9cb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87a9cb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199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87a9cb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87a9cb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Robotics example is somewhat different from </a:t>
            </a:r>
            <a:r>
              <a:rPr lang="en-US" dirty="0" err="1"/>
              <a:t>HalfCheetah</a:t>
            </a:r>
            <a:r>
              <a:rPr lang="en-US" dirty="0"/>
              <a:t>. There is a notion of what the goal is, what we classify as success.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03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26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14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2.png"/><Relationship Id="rId5" Type="http://schemas.microsoft.com/office/2007/relationships/media" Target="../media/media5.mp4"/><Relationship Id="rId10" Type="http://schemas.openxmlformats.org/officeDocument/2006/relationships/notesSlide" Target="../notesSlides/notesSlide19.xml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20.png"/><Relationship Id="rId3" Type="http://schemas.microsoft.com/office/2007/relationships/media" Target="../media/media8.mp4"/><Relationship Id="rId7" Type="http://schemas.microsoft.com/office/2007/relationships/media" Target="../media/media10.mp4"/><Relationship Id="rId12" Type="http://schemas.openxmlformats.org/officeDocument/2006/relationships/image" Target="../media/image1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image" Target="../media/image18.png"/><Relationship Id="rId5" Type="http://schemas.microsoft.com/office/2007/relationships/media" Target="../media/media9.mp4"/><Relationship Id="rId10" Type="http://schemas.openxmlformats.org/officeDocument/2006/relationships/image" Target="../media/image17.png"/><Relationship Id="rId4" Type="http://schemas.openxmlformats.org/officeDocument/2006/relationships/video" Target="../media/media8.mp4"/><Relationship Id="rId9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0.cs.ucl.ac.uk/staff/D.Silver/web/Teaching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707.06347" TargetMode="External"/><Relationship Id="rId5" Type="http://schemas.openxmlformats.org/officeDocument/2006/relationships/hyperlink" Target="https://openai.com/blog/ingredients-for-robotics-research/" TargetMode="External"/><Relationship Id="rId4" Type="http://schemas.openxmlformats.org/officeDocument/2006/relationships/hyperlink" Target="http://gym.openai.com/env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gy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1802.09464.pdf" TargetMode="External"/><Relationship Id="rId5" Type="http://schemas.openxmlformats.org/officeDocument/2006/relationships/hyperlink" Target="https://github.com/openai/baselines" TargetMode="External"/><Relationship Id="rId4" Type="http://schemas.openxmlformats.org/officeDocument/2006/relationships/hyperlink" Target="http://www.mujoco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NULL" TargetMode="Externa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microsoft.com/office/2007/relationships/media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NULL" TargetMode="Externa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microsoft.com/office/2007/relationships/media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386766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dirty="0"/>
              <a:t>Hindsight Experience Replay </a:t>
            </a:r>
            <a:r>
              <a:rPr lang="en-US" sz="4000" baseline="30000" dirty="0"/>
              <a:t>[1]</a:t>
            </a:r>
            <a:r>
              <a:rPr lang="en-US" sz="4000" dirty="0"/>
              <a:t> </a:t>
            </a:r>
            <a:br>
              <a:rPr lang="en-US" sz="4000" dirty="0"/>
            </a:br>
            <a:endParaRPr sz="40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8" y="190034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tutorial with examples</a:t>
            </a:r>
            <a:endParaRPr dirty="0"/>
          </a:p>
        </p:txBody>
      </p:sp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CFE4489B-D74C-FB4E-844C-81701BF250D6}"/>
              </a:ext>
            </a:extLst>
          </p:cNvPr>
          <p:cNvSpPr txBox="1">
            <a:spLocks/>
          </p:cNvSpPr>
          <p:nvPr/>
        </p:nvSpPr>
        <p:spPr>
          <a:xfrm>
            <a:off x="311708" y="355664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/>
              <a:t>Achin Jain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8" y="190034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200" dirty="0">
                <a:solidFill>
                  <a:schemeClr val="bg1"/>
                </a:solidFill>
              </a:rPr>
              <a:t>2. RL Algorithms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679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6155-5DB2-4E4B-A25C-1E59E12C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action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76F42-54A6-0D48-AF33-46EDE63C5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Small no of states and actions</a:t>
            </a:r>
          </a:p>
          <a:p>
            <a:r>
              <a:rPr lang="en-US" sz="2000" dirty="0"/>
              <a:t>Dynamic Programming (DP)</a:t>
            </a:r>
          </a:p>
          <a:p>
            <a:r>
              <a:rPr lang="en-US" sz="2000" dirty="0"/>
              <a:t>Monte-Carlo (MC)</a:t>
            </a:r>
          </a:p>
          <a:p>
            <a:r>
              <a:rPr lang="en-US" sz="2000" dirty="0"/>
              <a:t>Temporal Difference TD (</a:t>
            </a:r>
            <a:r>
              <a:rPr lang="en-US" sz="2000" dirty="0" err="1"/>
              <a:t>λ</a:t>
            </a:r>
            <a:r>
              <a:rPr lang="en-US" sz="2000" dirty="0"/>
              <a:t>)</a:t>
            </a:r>
          </a:p>
          <a:p>
            <a:r>
              <a:rPr lang="en-US" sz="2000" dirty="0"/>
              <a:t>Q-learning (off-policy)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Large-scale</a:t>
            </a:r>
          </a:p>
          <a:p>
            <a:r>
              <a:rPr lang="en-US" sz="2000" dirty="0"/>
              <a:t>Deep Q Networks (DQN) [5]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1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6155-5DB2-4E4B-A25C-1E59E12C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action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76F42-54A6-0D48-AF33-46EDE63C5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Monte-Carlo policy gradient (REINFORCE)</a:t>
            </a:r>
          </a:p>
          <a:p>
            <a:r>
              <a:rPr lang="en-US" sz="2000" dirty="0"/>
              <a:t>Actor critic</a:t>
            </a:r>
          </a:p>
          <a:p>
            <a:endParaRPr lang="en-US" sz="2000" dirty="0"/>
          </a:p>
          <a:p>
            <a:pPr marL="11430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Very recent developments</a:t>
            </a:r>
            <a:endParaRPr lang="en-US" sz="2000" dirty="0"/>
          </a:p>
          <a:p>
            <a:r>
              <a:rPr lang="en-US" sz="2000" dirty="0"/>
              <a:t>Deep deterministic policy gradients (DDPG) [6]</a:t>
            </a:r>
          </a:p>
          <a:p>
            <a:r>
              <a:rPr lang="en-US" sz="2000" dirty="0"/>
              <a:t>Proximal policy optimization (PPO) [7]</a:t>
            </a:r>
          </a:p>
          <a:p>
            <a:r>
              <a:rPr lang="en-US" sz="2000" dirty="0"/>
              <a:t>Twin delayed DDPG (TD3) [8]</a:t>
            </a:r>
          </a:p>
          <a:p>
            <a:r>
              <a:rPr lang="en-US" sz="2000" dirty="0"/>
              <a:t>Soft actor critic (SAC) [9]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A2AF-0808-FC46-99E1-C076E426D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 of an RL problem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D41457-AE00-4B4F-AF46-590496838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54695"/>
              </p:ext>
            </p:extLst>
          </p:nvPr>
        </p:nvGraphicFramePr>
        <p:xfrm>
          <a:off x="414997" y="1367521"/>
          <a:ext cx="8308589" cy="333095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759750">
                  <a:extLst>
                    <a:ext uri="{9D8B030D-6E8A-4147-A177-3AD203B41FA5}">
                      <a16:colId xmlns:a16="http://schemas.microsoft.com/office/drawing/2014/main" val="2822554170"/>
                    </a:ext>
                  </a:extLst>
                </a:gridCol>
                <a:gridCol w="1885948">
                  <a:extLst>
                    <a:ext uri="{9D8B030D-6E8A-4147-A177-3AD203B41FA5}">
                      <a16:colId xmlns:a16="http://schemas.microsoft.com/office/drawing/2014/main" val="2787525558"/>
                    </a:ext>
                  </a:extLst>
                </a:gridCol>
                <a:gridCol w="2221377">
                  <a:extLst>
                    <a:ext uri="{9D8B030D-6E8A-4147-A177-3AD203B41FA5}">
                      <a16:colId xmlns:a16="http://schemas.microsoft.com/office/drawing/2014/main" val="322449961"/>
                    </a:ext>
                  </a:extLst>
                </a:gridCol>
                <a:gridCol w="2441514">
                  <a:extLst>
                    <a:ext uri="{9D8B030D-6E8A-4147-A177-3AD203B41FA5}">
                      <a16:colId xmlns:a16="http://schemas.microsoft.com/office/drawing/2014/main" val="1652500774"/>
                    </a:ext>
                  </a:extLst>
                </a:gridCol>
              </a:tblGrid>
              <a:tr h="555159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Half Cheetah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Fetch Slide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996697"/>
                  </a:ext>
                </a:extLst>
              </a:tr>
              <a:tr h="55515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Environment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 and velocity of joints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Pose, velocity of object and end effector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466149"/>
                  </a:ext>
                </a:extLst>
              </a:tr>
              <a:tr h="55515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Action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Joystick actions</a:t>
                      </a:r>
                    </a:p>
                    <a:p>
                      <a:pPr algn="ctr"/>
                      <a:r>
                        <a:rPr lang="en-US" dirty="0"/>
                        <a:t>(discrete)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Joint torques</a:t>
                      </a:r>
                    </a:p>
                    <a:p>
                      <a:pPr algn="ctr"/>
                      <a:r>
                        <a:rPr lang="en-US" dirty="0"/>
                        <a:t>(continuous)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Δx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Δy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Δz</a:t>
                      </a:r>
                      <a:r>
                        <a:rPr lang="en-US" sz="1400" dirty="0"/>
                        <a:t> of end effector</a:t>
                      </a:r>
                    </a:p>
                    <a:p>
                      <a:pPr algn="ctr"/>
                      <a:r>
                        <a:rPr lang="en-US" sz="1400" dirty="0"/>
                        <a:t>(continuous)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3944365"/>
                  </a:ext>
                </a:extLst>
              </a:tr>
              <a:tr h="55515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Reward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 in score at any time (given)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func</a:t>
                      </a:r>
                      <a:r>
                        <a:rPr lang="en-US" dirty="0"/>
                        <a:t>(velocity, torques) </a:t>
                      </a:r>
                    </a:p>
                    <a:p>
                      <a:pPr algn="ctr"/>
                      <a:r>
                        <a:rPr lang="en-US" dirty="0"/>
                        <a:t>(designed)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func</a:t>
                      </a:r>
                      <a:r>
                        <a:rPr lang="en-US" dirty="0"/>
                        <a:t>(desired, achieved goal) </a:t>
                      </a:r>
                    </a:p>
                    <a:p>
                      <a:pPr algn="ctr"/>
                      <a:r>
                        <a:rPr lang="en-US" dirty="0"/>
                        <a:t>(designed)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301014"/>
                  </a:ext>
                </a:extLst>
              </a:tr>
              <a:tr h="55515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Modeling 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Game engine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(rules unknown)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MuJoCo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(physics known in sim)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MuJoCo</a:t>
                      </a: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(physics known in sim)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714411"/>
                  </a:ext>
                </a:extLst>
              </a:tr>
              <a:tr h="55515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Learning algorithm for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DQN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DDPG, PPO, etc.</a:t>
                      </a:r>
                    </a:p>
                    <a:p>
                      <a:pPr algn="ctr"/>
                      <a:r>
                        <a:rPr lang="en-US" dirty="0"/>
                        <a:t>(and many more)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DDPG + 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87278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FE55F8-0553-764D-8EC0-BC90534E07B9}"/>
              </a:ext>
            </a:extLst>
          </p:cNvPr>
          <p:cNvSpPr txBox="1"/>
          <p:nvPr/>
        </p:nvSpPr>
        <p:spPr>
          <a:xfrm>
            <a:off x="6274676" y="1367521"/>
            <a:ext cx="2448910" cy="33309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822504-0B12-A14B-99DC-E1AC6D38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8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3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8" y="190034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200" dirty="0">
                <a:solidFill>
                  <a:schemeClr val="bg1"/>
                </a:solidFill>
              </a:rPr>
              <a:t>3. Hindsight Experience Replay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757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242F-0DE8-094E-BA36-DACFF2C7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15088-4650-6144-A9D0-748888020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6"/>
            <a:ext cx="8520600" cy="873350"/>
          </a:xfrm>
        </p:spPr>
        <p:txBody>
          <a:bodyPr/>
          <a:lstStyle/>
          <a:p>
            <a:r>
              <a:rPr lang="en-US" dirty="0"/>
              <a:t>Designing reward function is challenging</a:t>
            </a:r>
          </a:p>
          <a:p>
            <a:r>
              <a:rPr lang="en-US" dirty="0"/>
              <a:t>Requires RL expertise and domain specific knowledge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28B1F1-347C-7B46-9392-0C145B9AD45B}"/>
              </a:ext>
            </a:extLst>
          </p:cNvPr>
          <p:cNvSpPr txBox="1">
            <a:spLocks/>
          </p:cNvSpPr>
          <p:nvPr/>
        </p:nvSpPr>
        <p:spPr>
          <a:xfrm>
            <a:off x="311700" y="2136898"/>
            <a:ext cx="5046157" cy="252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if we could only learn from binary signals, like success or failure?</a:t>
            </a:r>
          </a:p>
          <a:p>
            <a:r>
              <a:rPr lang="en-US" dirty="0"/>
              <a:t>Many applications with sparse rewards, i.e. observe successes very rarely</a:t>
            </a:r>
          </a:p>
          <a:p>
            <a:r>
              <a:rPr lang="en-US" dirty="0"/>
              <a:t>This significantly reduces the rate of learning with naïve use of continuous control algorithms like DDPG, PPO</a:t>
            </a:r>
          </a:p>
        </p:txBody>
      </p:sp>
      <p:sp>
        <p:nvSpPr>
          <p:cNvPr id="7" name="Google Shape;68;p15">
            <a:extLst>
              <a:ext uri="{FF2B5EF4-FFF2-40B4-BE49-F238E27FC236}">
                <a16:creationId xmlns:a16="http://schemas.microsoft.com/office/drawing/2014/main" id="{8C5A8F43-D85B-4644-BBA1-3F0F129F3E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F9E86-3BE5-314E-A8CB-DB13C93D1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1" t="2726" r="4872" b="6393"/>
          <a:stretch/>
        </p:blipFill>
        <p:spPr>
          <a:xfrm>
            <a:off x="5573803" y="2419042"/>
            <a:ext cx="3258497" cy="1855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A6256-6140-354B-8252-F518CF52E86A}"/>
              </a:ext>
            </a:extLst>
          </p:cNvPr>
          <p:cNvSpPr txBox="1"/>
          <p:nvPr/>
        </p:nvSpPr>
        <p:spPr>
          <a:xfrm>
            <a:off x="7113069" y="4249549"/>
            <a:ext cx="1719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Image from </a:t>
            </a:r>
            <a:r>
              <a:rPr lang="en-US" sz="1100" dirty="0" err="1"/>
              <a:t>OpenAI</a:t>
            </a:r>
            <a:r>
              <a:rPr lang="en-US" sz="1100" dirty="0"/>
              <a:t> [4]</a:t>
            </a:r>
          </a:p>
        </p:txBody>
      </p:sp>
    </p:spTree>
    <p:extLst>
      <p:ext uri="{BB962C8B-B14F-4D97-AF65-F5344CB8AC3E}">
        <p14:creationId xmlns:p14="http://schemas.microsoft.com/office/powerpoint/2010/main" val="2254781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242F-0DE8-094E-BA36-DACFF2C7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oriented problems and 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15088-4650-6144-A9D0-748888020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6"/>
            <a:ext cx="8520600" cy="87335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Desired goal:</a:t>
            </a:r>
            <a:r>
              <a:rPr lang="en-US" dirty="0"/>
              <a:t> target location of the object</a:t>
            </a:r>
          </a:p>
          <a:p>
            <a:r>
              <a:rPr lang="en-US" dirty="0">
                <a:solidFill>
                  <a:srgbClr val="00B050"/>
                </a:solidFill>
              </a:rPr>
              <a:t>Achieved goal:</a:t>
            </a:r>
            <a:r>
              <a:rPr lang="en-US" dirty="0"/>
              <a:t> current position of the object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28B1F1-347C-7B46-9392-0C145B9AD45B}"/>
              </a:ext>
            </a:extLst>
          </p:cNvPr>
          <p:cNvSpPr txBox="1">
            <a:spLocks/>
          </p:cNvSpPr>
          <p:nvPr/>
        </p:nvSpPr>
        <p:spPr>
          <a:xfrm>
            <a:off x="311700" y="2136898"/>
            <a:ext cx="5046157" cy="213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HER learns from failures</a:t>
            </a:r>
          </a:p>
          <a:p>
            <a:r>
              <a:rPr lang="en-US" dirty="0"/>
              <a:t>Pretend what we achieved is what we desired to achieve</a:t>
            </a:r>
          </a:p>
          <a:p>
            <a:r>
              <a:rPr lang="en-US" dirty="0">
                <a:solidFill>
                  <a:schemeClr val="tx1"/>
                </a:solidFill>
              </a:rPr>
              <a:t>Add failed experiences to replay buffer by modifying rewards</a:t>
            </a:r>
          </a:p>
          <a:p>
            <a:r>
              <a:rPr lang="en-US" dirty="0"/>
              <a:t>Thus, learn to achieve arbitrary goals!</a:t>
            </a:r>
          </a:p>
          <a:p>
            <a:r>
              <a:rPr lang="en-US" dirty="0"/>
              <a:t>Can combine with any off-policy RL </a:t>
            </a:r>
            <a:r>
              <a:rPr lang="en-US" dirty="0" err="1"/>
              <a:t>algo</a:t>
            </a:r>
            <a:endParaRPr lang="en-US" dirty="0"/>
          </a:p>
        </p:txBody>
      </p:sp>
      <p:sp>
        <p:nvSpPr>
          <p:cNvPr id="7" name="Google Shape;68;p15">
            <a:extLst>
              <a:ext uri="{FF2B5EF4-FFF2-40B4-BE49-F238E27FC236}">
                <a16:creationId xmlns:a16="http://schemas.microsoft.com/office/drawing/2014/main" id="{8C5A8F43-D85B-4644-BBA1-3F0F129F3E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F9E86-3BE5-314E-A8CB-DB13C93D1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1" t="2726" r="4872" b="6393"/>
          <a:stretch/>
        </p:blipFill>
        <p:spPr>
          <a:xfrm>
            <a:off x="5573803" y="2419042"/>
            <a:ext cx="3258497" cy="1855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D01D0-4934-D64D-A18E-D54EE56CC8B3}"/>
              </a:ext>
            </a:extLst>
          </p:cNvPr>
          <p:cNvSpPr txBox="1"/>
          <p:nvPr/>
        </p:nvSpPr>
        <p:spPr>
          <a:xfrm>
            <a:off x="7113069" y="4249549"/>
            <a:ext cx="1719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Image from </a:t>
            </a:r>
            <a:r>
              <a:rPr lang="en-US" sz="1100" dirty="0" err="1"/>
              <a:t>OpenAI</a:t>
            </a:r>
            <a:r>
              <a:rPr lang="en-US" sz="1100" dirty="0"/>
              <a:t> [4]</a:t>
            </a:r>
          </a:p>
        </p:txBody>
      </p:sp>
    </p:spTree>
    <p:extLst>
      <p:ext uri="{BB962C8B-B14F-4D97-AF65-F5344CB8AC3E}">
        <p14:creationId xmlns:p14="http://schemas.microsoft.com/office/powerpoint/2010/main" val="2902101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4324EC-8D68-514A-A053-0B5B5194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23457E-6 L 0 -0.433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8" y="190034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200" dirty="0">
                <a:solidFill>
                  <a:schemeClr val="bg1"/>
                </a:solidFill>
              </a:rPr>
              <a:t>4. Case study</a:t>
            </a:r>
          </a:p>
          <a:p>
            <a:pPr marL="0" lvl="0" indent="0"/>
            <a:r>
              <a:rPr lang="en-US" sz="3200" dirty="0">
                <a:solidFill>
                  <a:schemeClr val="bg1"/>
                </a:solidFill>
              </a:rPr>
              <a:t>Robotic Manipulation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2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8" y="190034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200" dirty="0">
                <a:solidFill>
                  <a:schemeClr val="bg1"/>
                </a:solidFill>
              </a:rPr>
              <a:t>1. Reinforcement Learning 101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57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D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90AA1-4F9A-E847-9929-F15FFFC6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04" y="0"/>
            <a:ext cx="8230992" cy="51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64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70CB-546A-754F-971C-EEEF6703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and environment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9C27B4-CDEC-1A48-B519-0D35D9B48536}"/>
              </a:ext>
            </a:extLst>
          </p:cNvPr>
          <p:cNvGrpSpPr/>
          <p:nvPr/>
        </p:nvGrpSpPr>
        <p:grpSpPr>
          <a:xfrm>
            <a:off x="2223525" y="1595128"/>
            <a:ext cx="5372797" cy="1924686"/>
            <a:chOff x="2223525" y="1595128"/>
            <a:chExt cx="5372797" cy="19246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5FA0D4-95D7-0B43-8EB1-438B44169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3525" y="1595128"/>
              <a:ext cx="5372797" cy="19246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7650F4-3023-894E-A59A-9FE8CE491C9E}"/>
                </a:ext>
              </a:extLst>
            </p:cNvPr>
            <p:cNvSpPr txBox="1"/>
            <p:nvPr/>
          </p:nvSpPr>
          <p:spPr>
            <a:xfrm>
              <a:off x="5382137" y="1716790"/>
              <a:ext cx="161428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Sutton and </a:t>
              </a:r>
              <a:r>
                <a:rPr lang="en-US" sz="1050" dirty="0" err="1"/>
                <a:t>Barto</a:t>
              </a:r>
              <a:r>
                <a:rPr lang="en-US" sz="1050" dirty="0"/>
                <a:t>, 2018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634F2-E455-0440-9585-D956B97E1981}"/>
                </a:ext>
              </a:extLst>
            </p:cNvPr>
            <p:cNvSpPr txBox="1"/>
            <p:nvPr/>
          </p:nvSpPr>
          <p:spPr>
            <a:xfrm>
              <a:off x="4597052" y="1761881"/>
              <a:ext cx="7850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DNN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67F5AC-D303-CB48-B9DC-36D2ADC97453}"/>
                </a:ext>
              </a:extLst>
            </p:cNvPr>
            <p:cNvSpPr txBox="1"/>
            <p:nvPr/>
          </p:nvSpPr>
          <p:spPr>
            <a:xfrm>
              <a:off x="4209371" y="2938672"/>
              <a:ext cx="16142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gym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7FEAD1B-2389-FD42-BB4D-2CF4552F7739}"/>
              </a:ext>
            </a:extLst>
          </p:cNvPr>
          <p:cNvSpPr/>
          <p:nvPr/>
        </p:nvSpPr>
        <p:spPr>
          <a:xfrm>
            <a:off x="2870263" y="3686145"/>
            <a:ext cx="42386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REWARDS: </a:t>
            </a:r>
          </a:p>
          <a:p>
            <a:pPr algn="ctr"/>
            <a:r>
              <a:rPr lang="en-US" sz="1600" dirty="0"/>
              <a:t>0 if the object is near the target, -1 otherwise</a:t>
            </a:r>
          </a:p>
          <a:p>
            <a:pPr algn="ctr"/>
            <a:r>
              <a:rPr lang="en-US" sz="1600" dirty="0"/>
              <a:t>NOTE: SPARSE REWARDS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F5539B-AF8D-C348-9298-E998411951EA}"/>
              </a:ext>
            </a:extLst>
          </p:cNvPr>
          <p:cNvSpPr/>
          <p:nvPr/>
        </p:nvSpPr>
        <p:spPr>
          <a:xfrm>
            <a:off x="122842" y="2081109"/>
            <a:ext cx="27779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STATES:</a:t>
            </a:r>
            <a:r>
              <a:rPr lang="en-US" sz="1600" dirty="0"/>
              <a:t> </a:t>
            </a:r>
          </a:p>
          <a:p>
            <a:r>
              <a:rPr lang="en-US" sz="1600" dirty="0"/>
              <a:t>1. end effector </a:t>
            </a:r>
            <a:r>
              <a:rPr lang="en-US" sz="1600" dirty="0" err="1"/>
              <a:t>pos</a:t>
            </a:r>
            <a:r>
              <a:rPr lang="en-US" sz="1600" dirty="0"/>
              <a:t>, </a:t>
            </a:r>
            <a:r>
              <a:rPr lang="en-US" sz="1600" dirty="0" err="1"/>
              <a:t>vel</a:t>
            </a:r>
            <a:r>
              <a:rPr lang="en-US" sz="1600" dirty="0"/>
              <a:t> </a:t>
            </a:r>
          </a:p>
          <a:p>
            <a:r>
              <a:rPr lang="en-US" sz="1600" dirty="0"/>
              <a:t>2. gripper state, </a:t>
            </a:r>
            <a:r>
              <a:rPr lang="en-US" sz="1600" dirty="0" err="1"/>
              <a:t>vel</a:t>
            </a:r>
            <a:endParaRPr lang="en-US" sz="1600" dirty="0"/>
          </a:p>
          <a:p>
            <a:r>
              <a:rPr lang="en-US" sz="1600" dirty="0"/>
              <a:t>3. object </a:t>
            </a:r>
            <a:r>
              <a:rPr lang="en-US" sz="1600" dirty="0" err="1"/>
              <a:t>pos</a:t>
            </a:r>
            <a:r>
              <a:rPr lang="en-US" sz="1600" dirty="0"/>
              <a:t>, rot and </a:t>
            </a:r>
            <a:r>
              <a:rPr lang="en-US" sz="1600" dirty="0" err="1"/>
              <a:t>vel</a:t>
            </a:r>
            <a:endParaRPr lang="en-US" sz="1600" dirty="0"/>
          </a:p>
          <a:p>
            <a:r>
              <a:rPr lang="en-US" sz="1600" dirty="0"/>
              <a:t>4. relative </a:t>
            </a:r>
            <a:r>
              <a:rPr lang="en-US" sz="1600" dirty="0" err="1"/>
              <a:t>pos</a:t>
            </a:r>
            <a:r>
              <a:rPr lang="en-US" sz="1600" dirty="0"/>
              <a:t> and </a:t>
            </a:r>
            <a:r>
              <a:rPr lang="en-US" sz="1600" dirty="0" err="1"/>
              <a:t>vel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1E155D-B6E1-344C-A66B-E062D7C8693A}"/>
              </a:ext>
            </a:extLst>
          </p:cNvPr>
          <p:cNvSpPr/>
          <p:nvPr/>
        </p:nvSpPr>
        <p:spPr>
          <a:xfrm>
            <a:off x="7167766" y="2273464"/>
            <a:ext cx="18533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ACTIONS: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 err="1"/>
              <a:t>Δx</a:t>
            </a:r>
            <a:r>
              <a:rPr lang="en-US" sz="1600" dirty="0"/>
              <a:t>, </a:t>
            </a:r>
            <a:r>
              <a:rPr lang="en-US" sz="1600" dirty="0" err="1"/>
              <a:t>Δy</a:t>
            </a:r>
            <a:r>
              <a:rPr lang="en-US" sz="1600" dirty="0"/>
              <a:t>, </a:t>
            </a:r>
            <a:r>
              <a:rPr lang="en-US" sz="1600" dirty="0" err="1"/>
              <a:t>Δz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of the end-effector</a:t>
            </a:r>
          </a:p>
        </p:txBody>
      </p:sp>
    </p:spTree>
    <p:extLst>
      <p:ext uri="{BB962C8B-B14F-4D97-AF65-F5344CB8AC3E}">
        <p14:creationId xmlns:p14="http://schemas.microsoft.com/office/powerpoint/2010/main" val="33408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F466-059D-064D-944C-90E3BCF1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3831"/>
            <a:ext cx="8520600" cy="126739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gym </a:t>
            </a:r>
            <a:r>
              <a:rPr lang="en-US" baseline="30000" dirty="0">
                <a:solidFill>
                  <a:srgbClr val="C00000"/>
                </a:solidFill>
              </a:rPr>
              <a:t>[10]</a:t>
            </a:r>
            <a:br>
              <a:rPr lang="en-US" sz="2600" dirty="0"/>
            </a:br>
            <a:br>
              <a:rPr lang="en-US" sz="1200" dirty="0"/>
            </a:br>
            <a:r>
              <a:rPr lang="en-US" sz="2000" dirty="0"/>
              <a:t>A toolkit from OpenAI to develop and compare RL algorithms 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80F4E-2D9F-004F-9556-74B6A4FB3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61693"/>
            <a:ext cx="8520600" cy="3364577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1900"/>
              <a:t>ImageNet </a:t>
            </a:r>
            <a:r>
              <a:rPr lang="en-US" sz="1900" b="1">
                <a:solidFill>
                  <a:srgbClr val="C00000"/>
                </a:solidFill>
              </a:rPr>
              <a:t>:</a:t>
            </a:r>
            <a:r>
              <a:rPr lang="en-US" sz="1900"/>
              <a:t> Supervised Learning </a:t>
            </a:r>
            <a:r>
              <a:rPr lang="en-US" sz="1900" b="1">
                <a:solidFill>
                  <a:srgbClr val="C00000"/>
                </a:solidFill>
              </a:rPr>
              <a:t>::</a:t>
            </a:r>
            <a:r>
              <a:rPr lang="en-US" sz="1900"/>
              <a:t> Gym </a:t>
            </a:r>
            <a:r>
              <a:rPr lang="en-US" sz="1900" b="1">
                <a:solidFill>
                  <a:srgbClr val="C00000"/>
                </a:solidFill>
              </a:rPr>
              <a:t>:</a:t>
            </a:r>
            <a:r>
              <a:rPr lang="en-US" sz="1900"/>
              <a:t> Reinforcement Learning</a:t>
            </a:r>
          </a:p>
          <a:p>
            <a:pPr>
              <a:lnSpc>
                <a:spcPct val="130000"/>
              </a:lnSpc>
            </a:pPr>
            <a:r>
              <a:rPr lang="en-US" sz="1900"/>
              <a:t>It provides the environment, you design the algorithm (agent)!</a:t>
            </a:r>
          </a:p>
          <a:p>
            <a:pPr>
              <a:lnSpc>
                <a:spcPct val="130000"/>
              </a:lnSpc>
            </a:pPr>
            <a:endParaRPr lang="en-US" sz="1000"/>
          </a:p>
          <a:p>
            <a:pPr>
              <a:lnSpc>
                <a:spcPct val="130000"/>
              </a:lnSpc>
            </a:pPr>
            <a:r>
              <a:rPr lang="en-US"/>
              <a:t>A collection of large and diverse collection of standard environments</a:t>
            </a:r>
          </a:p>
          <a:p>
            <a:pPr>
              <a:lnSpc>
                <a:spcPct val="130000"/>
              </a:lnSpc>
            </a:pPr>
            <a:r>
              <a:rPr lang="en-US"/>
              <a:t>Examples include </a:t>
            </a:r>
            <a:r>
              <a:rPr lang="en-US">
                <a:solidFill>
                  <a:srgbClr val="C00000"/>
                </a:solidFill>
              </a:rPr>
              <a:t>Atari games </a:t>
            </a:r>
            <a:r>
              <a:rPr lang="en-US"/>
              <a:t>like pong, space invaders, </a:t>
            </a:r>
            <a:r>
              <a:rPr lang="en-US">
                <a:solidFill>
                  <a:srgbClr val="C00000"/>
                </a:solidFill>
              </a:rPr>
              <a:t>control theory problems</a:t>
            </a:r>
            <a:r>
              <a:rPr lang="en-US"/>
              <a:t> like cart pole, inverted pendulum, </a:t>
            </a:r>
            <a:r>
              <a:rPr lang="en-US">
                <a:solidFill>
                  <a:srgbClr val="C00000"/>
                </a:solidFill>
              </a:rPr>
              <a:t>robotics applications</a:t>
            </a:r>
            <a:r>
              <a:rPr lang="en-US"/>
              <a:t> like robotic manipulation, in-hand object manipulation, etc.</a:t>
            </a:r>
          </a:p>
          <a:p>
            <a:pPr>
              <a:lnSpc>
                <a:spcPct val="130000"/>
              </a:lnSpc>
            </a:pPr>
            <a:r>
              <a:rPr lang="en-US"/>
              <a:t>Researchers can design and compare their RL algorithms on the same environments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0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F466-059D-064D-944C-90E3BCF1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3831"/>
            <a:ext cx="8520600" cy="1267397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MuJoCo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aseline="30000" dirty="0">
                <a:solidFill>
                  <a:srgbClr val="C00000"/>
                </a:solidFill>
              </a:rPr>
              <a:t>[11]</a:t>
            </a:r>
            <a:br>
              <a:rPr lang="en-US" sz="2600" dirty="0"/>
            </a:br>
            <a:br>
              <a:rPr lang="en-US" sz="1200" dirty="0"/>
            </a:br>
            <a:r>
              <a:rPr lang="en-US" sz="2000" dirty="0"/>
              <a:t>A physics simulation engine for multi-joint dynamics with contacts 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80F4E-2D9F-004F-9556-74B6A4FB3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61693"/>
            <a:ext cx="8520600" cy="33645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C00000"/>
                </a:solidFill>
              </a:rPr>
              <a:t>mujoco_py</a:t>
            </a:r>
            <a:r>
              <a:rPr lang="en-US" dirty="0"/>
              <a:t>: python wrapper built by </a:t>
            </a:r>
            <a:r>
              <a:rPr lang="en-US" dirty="0" err="1"/>
              <a:t>OpenAI</a:t>
            </a:r>
            <a:r>
              <a:rPr lang="en-US" dirty="0"/>
              <a:t>, can be used with </a:t>
            </a:r>
            <a:r>
              <a:rPr lang="en-US" dirty="0">
                <a:solidFill>
                  <a:srgbClr val="C00000"/>
                </a:solidFill>
              </a:rPr>
              <a:t>gym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MuJoCo</a:t>
            </a:r>
            <a:r>
              <a:rPr lang="en-US" dirty="0"/>
              <a:t> is faster and more accurate for robots with multiple joints [12]</a:t>
            </a:r>
          </a:p>
          <a:p>
            <a:pPr>
              <a:lnSpc>
                <a:spcPct val="150000"/>
              </a:lnSpc>
            </a:pPr>
            <a:r>
              <a:rPr lang="en-US" dirty="0"/>
              <a:t>Soft contact modeling as opposed to others</a:t>
            </a:r>
          </a:p>
          <a:p>
            <a:pPr>
              <a:lnSpc>
                <a:spcPct val="150000"/>
              </a:lnSpc>
            </a:pPr>
            <a:r>
              <a:rPr lang="en-US" dirty="0"/>
              <a:t>Other simulators include DART, bullet </a:t>
            </a:r>
            <a:r>
              <a:rPr lang="en-US" dirty="0" err="1"/>
              <a:t>etc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Free license for academic research</a:t>
            </a:r>
          </a:p>
        </p:txBody>
      </p:sp>
    </p:spTree>
    <p:extLst>
      <p:ext uri="{BB962C8B-B14F-4D97-AF65-F5344CB8AC3E}">
        <p14:creationId xmlns:p14="http://schemas.microsoft.com/office/powerpoint/2010/main" val="2968895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D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90AA1-4F9A-E847-9929-F15FFFC6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04" y="0"/>
            <a:ext cx="8230992" cy="51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63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242F-0DE8-094E-BA36-DACFF2C7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deterministic policy gradients (DDPG)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15088-4650-6144-A9D0-748888020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Actor-critic method for continuous action spaces</a:t>
            </a:r>
          </a:p>
          <a:p>
            <a:pPr>
              <a:lnSpc>
                <a:spcPct val="150000"/>
              </a:lnSpc>
            </a:pPr>
            <a:r>
              <a:rPr lang="en-US" dirty="0"/>
              <a:t>Actor (policy network): 3 layers, 256 neurons</a:t>
            </a:r>
          </a:p>
          <a:p>
            <a:pPr>
              <a:lnSpc>
                <a:spcPct val="150000"/>
              </a:lnSpc>
            </a:pPr>
            <a:r>
              <a:rPr lang="en-US" dirty="0"/>
              <a:t>Critic (Q value network): 3 layers, 256 neurons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OpenAI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Baselines</a:t>
            </a:r>
            <a:r>
              <a:rPr lang="en-US" dirty="0"/>
              <a:t> implementation of DDPG + HER [13]</a:t>
            </a:r>
          </a:p>
          <a:p>
            <a:pPr>
              <a:lnSpc>
                <a:spcPct val="150000"/>
              </a:lnSpc>
            </a:pPr>
            <a:r>
              <a:rPr lang="en-US" dirty="0"/>
              <a:t>See all hyperparameter settings in [13]</a:t>
            </a:r>
          </a:p>
        </p:txBody>
      </p:sp>
      <p:sp>
        <p:nvSpPr>
          <p:cNvPr id="4" name="Google Shape;68;p15">
            <a:extLst>
              <a:ext uri="{FF2B5EF4-FFF2-40B4-BE49-F238E27FC236}">
                <a16:creationId xmlns:a16="http://schemas.microsoft.com/office/drawing/2014/main" id="{067B3E6A-B52F-1845-97D3-1E5EBC6D0B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5309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D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etchpickandplace400k">
            <a:hlinkClick r:id="" action="ppaction://media"/>
            <a:extLst>
              <a:ext uri="{FF2B5EF4-FFF2-40B4-BE49-F238E27FC236}">
                <a16:creationId xmlns:a16="http://schemas.microsoft.com/office/drawing/2014/main" id="{D7FDC930-FEED-D740-BC05-5E5826AB8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3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D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etchpickandplace400k">
            <a:hlinkClick r:id="" action="ppaction://media"/>
            <a:extLst>
              <a:ext uri="{FF2B5EF4-FFF2-40B4-BE49-F238E27FC236}">
                <a16:creationId xmlns:a16="http://schemas.microsoft.com/office/drawing/2014/main" id="{5150127A-C533-EA4C-9D89-F094C2330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04254" y="2544055"/>
            <a:ext cx="4204129" cy="2627581"/>
          </a:xfrm>
          <a:prstGeom prst="rect">
            <a:avLst/>
          </a:prstGeom>
        </p:spPr>
      </p:pic>
      <p:pic>
        <p:nvPicPr>
          <p:cNvPr id="9" name="fetchpush50k">
            <a:hlinkClick r:id="" action="ppaction://media"/>
            <a:extLst>
              <a:ext uri="{FF2B5EF4-FFF2-40B4-BE49-F238E27FC236}">
                <a16:creationId xmlns:a16="http://schemas.microsoft.com/office/drawing/2014/main" id="{A91BB79C-055B-244B-A11A-D2905D7EEB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04254" y="0"/>
            <a:ext cx="4310991" cy="2545582"/>
          </a:xfrm>
          <a:prstGeom prst="rect">
            <a:avLst/>
          </a:prstGeom>
        </p:spPr>
      </p:pic>
      <p:pic>
        <p:nvPicPr>
          <p:cNvPr id="4" name="fetchreach5k">
            <a:hlinkClick r:id="" action="ppaction://media"/>
            <a:extLst>
              <a:ext uri="{FF2B5EF4-FFF2-40B4-BE49-F238E27FC236}">
                <a16:creationId xmlns:a16="http://schemas.microsoft.com/office/drawing/2014/main" id="{10CAE3CB-385B-FA42-A172-3383D1942B3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9400" y="-9012"/>
            <a:ext cx="4298730" cy="25383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1D88EB-333F-234D-BE20-E858F56519D3}"/>
              </a:ext>
            </a:extLst>
          </p:cNvPr>
          <p:cNvCxnSpPr>
            <a:cxnSpLocks/>
          </p:cNvCxnSpPr>
          <p:nvPr/>
        </p:nvCxnSpPr>
        <p:spPr>
          <a:xfrm>
            <a:off x="4531192" y="-10796"/>
            <a:ext cx="0" cy="515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fetchslide200k">
            <a:hlinkClick r:id="" action="ppaction://media"/>
            <a:extLst>
              <a:ext uri="{FF2B5EF4-FFF2-40B4-BE49-F238E27FC236}">
                <a16:creationId xmlns:a16="http://schemas.microsoft.com/office/drawing/2014/main" id="{50FB313F-6184-5347-986A-05DA818A6AD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9400" y="2537460"/>
            <a:ext cx="4204129" cy="262758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16887C-DFF4-C146-92AD-170271D81B01}"/>
              </a:ext>
            </a:extLst>
          </p:cNvPr>
          <p:cNvCxnSpPr>
            <a:cxnSpLocks/>
          </p:cNvCxnSpPr>
          <p:nvPr/>
        </p:nvCxnSpPr>
        <p:spPr>
          <a:xfrm>
            <a:off x="0" y="2537460"/>
            <a:ext cx="9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8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87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99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82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4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F7334F-06C5-1C42-81AD-F63BBC587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03"/>
          <a:stretch/>
        </p:blipFill>
        <p:spPr>
          <a:xfrm>
            <a:off x="447200" y="0"/>
            <a:ext cx="8249599" cy="2475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3F491C-F906-3F4B-B4CD-C77B043EA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72"/>
          <a:stretch/>
        </p:blipFill>
        <p:spPr>
          <a:xfrm>
            <a:off x="447199" y="2513328"/>
            <a:ext cx="8249599" cy="2630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4791C4-B2F1-2047-801A-0A42E3311532}"/>
              </a:ext>
            </a:extLst>
          </p:cNvPr>
          <p:cNvSpPr txBox="1"/>
          <p:nvPr/>
        </p:nvSpPr>
        <p:spPr>
          <a:xfrm>
            <a:off x="8037972" y="4835723"/>
            <a:ext cx="1102290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dirty="0"/>
              <a:t>Source [14]</a:t>
            </a:r>
          </a:p>
        </p:txBody>
      </p:sp>
    </p:spTree>
    <p:extLst>
      <p:ext uri="{BB962C8B-B14F-4D97-AF65-F5344CB8AC3E}">
        <p14:creationId xmlns:p14="http://schemas.microsoft.com/office/powerpoint/2010/main" val="3332515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8" y="190034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200" dirty="0">
                <a:solidFill>
                  <a:schemeClr val="bg1"/>
                </a:solidFill>
              </a:rPr>
              <a:t>More examples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2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143791"/>
            <a:ext cx="85206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Branches of machine learning </a:t>
            </a:r>
            <a:endParaRPr sz="3600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ECF566-A96A-C549-AA2F-E174FFB5EF64}"/>
              </a:ext>
            </a:extLst>
          </p:cNvPr>
          <p:cNvSpPr txBox="1"/>
          <p:nvPr/>
        </p:nvSpPr>
        <p:spPr>
          <a:xfrm>
            <a:off x="0" y="4851654"/>
            <a:ext cx="282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Slide from David Silver’s RL course [2]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C3B9FF-EE8A-B741-B0FF-57863B06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950066"/>
            <a:ext cx="3988520" cy="38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37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DD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dReach">
            <a:hlinkClick r:id="" action="ppaction://media"/>
            <a:extLst>
              <a:ext uri="{FF2B5EF4-FFF2-40B4-BE49-F238E27FC236}">
                <a16:creationId xmlns:a16="http://schemas.microsoft.com/office/drawing/2014/main" id="{67619B46-D5B6-7D49-B1AD-5922DF3C6D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400" y="-17142"/>
            <a:ext cx="4384337" cy="2588892"/>
          </a:xfrm>
          <a:prstGeom prst="rect">
            <a:avLst/>
          </a:prstGeom>
        </p:spPr>
      </p:pic>
      <p:pic>
        <p:nvPicPr>
          <p:cNvPr id="3" name="HandManipulateBlock">
            <a:hlinkClick r:id="" action="ppaction://media"/>
            <a:extLst>
              <a:ext uri="{FF2B5EF4-FFF2-40B4-BE49-F238E27FC236}">
                <a16:creationId xmlns:a16="http://schemas.microsoft.com/office/drawing/2014/main" id="{7F13AAA9-41AE-874E-A0A4-2AD329B1B8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47678" y="-17142"/>
            <a:ext cx="4384338" cy="2588892"/>
          </a:xfrm>
          <a:prstGeom prst="rect">
            <a:avLst/>
          </a:prstGeom>
        </p:spPr>
      </p:pic>
      <p:pic>
        <p:nvPicPr>
          <p:cNvPr id="5" name="HandManipulateEgg">
            <a:hlinkClick r:id="" action="ppaction://media"/>
            <a:extLst>
              <a:ext uri="{FF2B5EF4-FFF2-40B4-BE49-F238E27FC236}">
                <a16:creationId xmlns:a16="http://schemas.microsoft.com/office/drawing/2014/main" id="{111EDA56-B632-AC46-BCFA-B1CC6B3C034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9400" y="2549989"/>
            <a:ext cx="4384338" cy="2588892"/>
          </a:xfrm>
          <a:prstGeom prst="rect">
            <a:avLst/>
          </a:prstGeom>
        </p:spPr>
      </p:pic>
      <p:pic>
        <p:nvPicPr>
          <p:cNvPr id="6" name="HandManipulatePen">
            <a:hlinkClick r:id="" action="ppaction://media"/>
            <a:extLst>
              <a:ext uri="{FF2B5EF4-FFF2-40B4-BE49-F238E27FC236}">
                <a16:creationId xmlns:a16="http://schemas.microsoft.com/office/drawing/2014/main" id="{40B5D1D3-BB7D-1D40-A643-3E72D00717C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47677" y="2559224"/>
            <a:ext cx="4384341" cy="258889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1D88EB-333F-234D-BE20-E858F56519D3}"/>
              </a:ext>
            </a:extLst>
          </p:cNvPr>
          <p:cNvCxnSpPr>
            <a:cxnSpLocks/>
          </p:cNvCxnSpPr>
          <p:nvPr/>
        </p:nvCxnSpPr>
        <p:spPr>
          <a:xfrm>
            <a:off x="4531192" y="-10796"/>
            <a:ext cx="0" cy="515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16887C-DFF4-C146-92AD-170271D81B01}"/>
              </a:ext>
            </a:extLst>
          </p:cNvPr>
          <p:cNvCxnSpPr>
            <a:cxnSpLocks/>
          </p:cNvCxnSpPr>
          <p:nvPr/>
        </p:nvCxnSpPr>
        <p:spPr>
          <a:xfrm>
            <a:off x="0" y="2537460"/>
            <a:ext cx="9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95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92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85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8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8" y="190034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3200" dirty="0">
                <a:solidFill>
                  <a:schemeClr val="bg1"/>
                </a:solidFill>
              </a:rPr>
              <a:t>References</a:t>
            </a:r>
            <a:endParaRPr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92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260750"/>
            <a:ext cx="85206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References</a:t>
            </a:r>
            <a:endParaRPr sz="3600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1012170"/>
            <a:ext cx="8520600" cy="413132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Aft>
                <a:spcPts val="1000"/>
              </a:spcAft>
              <a:buSzPts val="1800"/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Hindsight experience replay, NIPS, 201</a:t>
            </a:r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David Silver. UCL Course on Reinforcement Learning, 2015. </a:t>
            </a:r>
            <a:r>
              <a:rPr lang="en-US" sz="1600" dirty="0">
                <a:hlinkClick r:id="rId3"/>
              </a:rPr>
              <a:t>http://www0.cs.ucl.ac.uk/staff/D.Silver/web/Teaching.html</a:t>
            </a:r>
            <a:endParaRPr lang="en-US" sz="1600" dirty="0"/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Official Gym Environments, 2019.  </a:t>
            </a:r>
            <a:r>
              <a:rPr lang="en-US" sz="1600" dirty="0">
                <a:hlinkClick r:id="rId4"/>
              </a:rPr>
              <a:t>http://gym.openai.com/envs/</a:t>
            </a:r>
            <a:endParaRPr lang="en-US" sz="1600" dirty="0"/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Ingredients for Robotics Research, 2018. </a:t>
            </a:r>
            <a:r>
              <a:rPr lang="en-US" sz="1600" dirty="0">
                <a:hlinkClick r:id="rId5"/>
              </a:rPr>
              <a:t>https://openai.com/blog/ingredients-for-robotics-research/</a:t>
            </a:r>
            <a:endParaRPr lang="en-US" sz="1600" dirty="0"/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/>
            </a:pPr>
            <a:r>
              <a:rPr lang="en-US" sz="1600" dirty="0"/>
              <a:t>DeepMind. Human-level control through deep reinforcement learning, Nature, 2015.</a:t>
            </a:r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/>
            </a:pPr>
            <a:r>
              <a:rPr lang="en-US" sz="1600" dirty="0"/>
              <a:t>DeepMind. Continuous control with deep reinforcement learning, ICLR, 2016.</a:t>
            </a:r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/>
            </a:pPr>
            <a:r>
              <a:rPr lang="en-US" sz="1600" dirty="0" err="1"/>
              <a:t>OpenAI</a:t>
            </a:r>
            <a:r>
              <a:rPr lang="en-US" sz="1600" dirty="0"/>
              <a:t>. Proximal Policy Optimization Algorithms, 2017. </a:t>
            </a:r>
            <a:r>
              <a:rPr lang="en-US" sz="1600" dirty="0">
                <a:hlinkClick r:id="rId6"/>
              </a:rPr>
              <a:t>https://arxiv.org/abs/1707.06347</a:t>
            </a:r>
            <a:endParaRPr lang="en-US" sz="1600" dirty="0"/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/>
            </a:pPr>
            <a:r>
              <a:rPr lang="en-US" sz="1600" dirty="0"/>
              <a:t>Fujimoto et al. Addressing Function Approximation Error in Actor-Critic Methods, ICML, 2018.</a:t>
            </a:r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/>
            </a:pPr>
            <a:endParaRPr lang="en-US" sz="1600" dirty="0"/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335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260750"/>
            <a:ext cx="85206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References</a:t>
            </a:r>
            <a:endParaRPr sz="3600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1012170"/>
            <a:ext cx="8520600" cy="413132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Aft>
                <a:spcPts val="1000"/>
              </a:spcAft>
              <a:buSzPts val="1800"/>
              <a:buFont typeface="+mj-lt"/>
              <a:buAutoNum type="arabicPeriod" startAt="9"/>
            </a:pPr>
            <a:r>
              <a:rPr lang="en-US" sz="1600" dirty="0" err="1"/>
              <a:t>Haarnoja</a:t>
            </a:r>
            <a:r>
              <a:rPr lang="en-US" sz="1600" dirty="0"/>
              <a:t> et al. Soft Actor-Critic: Off-Policy Maximum Entropy Deep Reinforcement Learning with a Stochastic Actor, 2018.</a:t>
            </a:r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 startAt="9"/>
            </a:pPr>
            <a:r>
              <a:rPr lang="en-US" sz="1600" dirty="0"/>
              <a:t>Brockman et al. </a:t>
            </a:r>
            <a:r>
              <a:rPr lang="en-US" sz="1600" dirty="0" err="1"/>
              <a:t>OpenAI</a:t>
            </a:r>
            <a:r>
              <a:rPr lang="en-US" sz="1600" dirty="0"/>
              <a:t> Gym, 2016. </a:t>
            </a:r>
            <a:r>
              <a:rPr lang="en-US" sz="1600" dirty="0">
                <a:hlinkClick r:id="rId3"/>
              </a:rPr>
              <a:t>https://github.com/openai/gym</a:t>
            </a:r>
            <a:endParaRPr lang="en-US" sz="1600" dirty="0"/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 startAt="9"/>
            </a:pPr>
            <a:r>
              <a:rPr lang="en-US" sz="1600" dirty="0"/>
              <a:t>Todorov et al. </a:t>
            </a:r>
            <a:r>
              <a:rPr lang="en-US" sz="1600" dirty="0" err="1"/>
              <a:t>MuJoCo</a:t>
            </a:r>
            <a:r>
              <a:rPr lang="en-US" sz="1600" dirty="0"/>
              <a:t>: A physics engine for model-based control, International Conference on Intelligent Robots and Systems, 2012. </a:t>
            </a:r>
            <a:r>
              <a:rPr lang="en-US" sz="1600" dirty="0">
                <a:hlinkClick r:id="rId4"/>
              </a:rPr>
              <a:t>http://www.mujoco.org/</a:t>
            </a:r>
            <a:endParaRPr lang="en-US" sz="1600" dirty="0"/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 startAt="9"/>
            </a:pPr>
            <a:r>
              <a:rPr lang="en-US" sz="1600" dirty="0" err="1"/>
              <a:t>Erez</a:t>
            </a:r>
            <a:r>
              <a:rPr lang="en-US" sz="1600" dirty="0"/>
              <a:t> et al. Simulation tools for model-based robotics: Comparison of Bullet, Havok, </a:t>
            </a:r>
            <a:r>
              <a:rPr lang="en-US" sz="1600" dirty="0" err="1"/>
              <a:t>MuJoCo</a:t>
            </a:r>
            <a:r>
              <a:rPr lang="en-US" sz="1600" dirty="0"/>
              <a:t>, ODE and PhysX, ICRA, 2015.</a:t>
            </a:r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 startAt="9"/>
            </a:pPr>
            <a:r>
              <a:rPr lang="en-US" sz="1600" dirty="0" err="1"/>
              <a:t>Dhariwal</a:t>
            </a:r>
            <a:r>
              <a:rPr lang="en-US" sz="1600" dirty="0"/>
              <a:t> et al. </a:t>
            </a:r>
            <a:r>
              <a:rPr lang="en-US" sz="1600" dirty="0" err="1"/>
              <a:t>OpenAI</a:t>
            </a:r>
            <a:r>
              <a:rPr lang="en-US" sz="1600" dirty="0"/>
              <a:t> Baselines, 2017. </a:t>
            </a:r>
            <a:r>
              <a:rPr lang="en-US" sz="1600" dirty="0">
                <a:hlinkClick r:id="rId5"/>
              </a:rPr>
              <a:t>https://github.com/openai/baselines</a:t>
            </a:r>
            <a:endParaRPr lang="en-US" sz="1600" dirty="0"/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 startAt="9"/>
            </a:pPr>
            <a:r>
              <a:rPr lang="en-US" sz="1600" dirty="0" err="1"/>
              <a:t>Plappert</a:t>
            </a:r>
            <a:r>
              <a:rPr lang="en-US" sz="1600" dirty="0"/>
              <a:t> et al. Multi-Goal Reinforcement Learning: Challenging Robotics Environments and Request for Research, 2018. </a:t>
            </a:r>
            <a:r>
              <a:rPr lang="en-US" sz="1600" dirty="0">
                <a:hlinkClick r:id="rId6"/>
              </a:rPr>
              <a:t>https://arxiv.org/pdf/1802.09464.pdf</a:t>
            </a:r>
            <a:endParaRPr lang="en-US" sz="1600" dirty="0"/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 startAt="9"/>
            </a:pPr>
            <a:endParaRPr lang="en-US" sz="1600" dirty="0"/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 startAt="9"/>
            </a:pPr>
            <a:endParaRPr lang="en-US" sz="1600" dirty="0"/>
          </a:p>
          <a:p>
            <a:pPr algn="l">
              <a:spcAft>
                <a:spcPts val="1000"/>
              </a:spcAft>
              <a:buSzPts val="1800"/>
              <a:buFont typeface="+mj-lt"/>
              <a:buAutoNum type="arabicPeriod" startAt="9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2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143791"/>
            <a:ext cx="85206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makes RL different?</a:t>
            </a:r>
            <a:endParaRPr sz="3600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9A729-D12F-6D49-A071-DFB4CCC6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5774"/>
            <a:ext cx="7479792" cy="2577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5ED17-DA7D-FB45-A314-BFB5E9FAC277}"/>
              </a:ext>
            </a:extLst>
          </p:cNvPr>
          <p:cNvSpPr txBox="1"/>
          <p:nvPr/>
        </p:nvSpPr>
        <p:spPr>
          <a:xfrm>
            <a:off x="0" y="4851654"/>
            <a:ext cx="282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Slide from David Silver’s RL course [2]</a:t>
            </a:r>
          </a:p>
        </p:txBody>
      </p:sp>
    </p:spTree>
    <p:extLst>
      <p:ext uri="{BB962C8B-B14F-4D97-AF65-F5344CB8AC3E}">
        <p14:creationId xmlns:p14="http://schemas.microsoft.com/office/powerpoint/2010/main" val="203012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etchSlide">
            <a:hlinkClick r:id="" action="ppaction://media"/>
            <a:extLst>
              <a:ext uri="{FF2B5EF4-FFF2-40B4-BE49-F238E27FC236}">
                <a16:creationId xmlns:a16="http://schemas.microsoft.com/office/drawing/2014/main" id="{B07B4714-9D9C-F248-988E-25ED95603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8183" r="19689"/>
          <a:stretch/>
        </p:blipFill>
        <p:spPr>
          <a:xfrm>
            <a:off x="4571999" y="0"/>
            <a:ext cx="4540632" cy="514350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2" name="HalfCheetah">
            <a:hlinkClick r:id="" action="ppaction://media"/>
            <a:extLst>
              <a:ext uri="{FF2B5EF4-FFF2-40B4-BE49-F238E27FC236}">
                <a16:creationId xmlns:a16="http://schemas.microsoft.com/office/drawing/2014/main" id="{71514E47-F0C2-3843-90EB-12674B37A2C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100.7102" end="95.9178"/>
                </p14:media>
              </p:ext>
            </p:extLst>
          </p:nvPr>
        </p:nvPicPr>
        <p:blipFill rotWithShape="1">
          <a:blip r:embed="rId8"/>
          <a:srcRect l="22806" r="25310"/>
          <a:stretch/>
        </p:blipFill>
        <p:spPr>
          <a:xfrm>
            <a:off x="0" y="0"/>
            <a:ext cx="4519449" cy="514350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4CCB79-E016-6A42-BAC4-3509A913ECFB}"/>
              </a:ext>
            </a:extLst>
          </p:cNvPr>
          <p:cNvSpPr txBox="1">
            <a:spLocks/>
          </p:cNvSpPr>
          <p:nvPr/>
        </p:nvSpPr>
        <p:spPr>
          <a:xfrm>
            <a:off x="17301" y="0"/>
            <a:ext cx="4502148" cy="82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HalfCheetah</a:t>
            </a:r>
            <a:b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Train a 2D cheetah to run 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A86B2E-2833-BB4A-8951-34F73CAD49DB}"/>
              </a:ext>
            </a:extLst>
          </p:cNvPr>
          <p:cNvSpPr txBox="1">
            <a:spLocks/>
          </p:cNvSpPr>
          <p:nvPr/>
        </p:nvSpPr>
        <p:spPr>
          <a:xfrm>
            <a:off x="4571999" y="0"/>
            <a:ext cx="4567429" cy="82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FetchSlide</a:t>
            </a:r>
            <a:b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Slide a puck to a goal position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921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0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9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143791"/>
            <a:ext cx="85206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Agent and environment</a:t>
            </a:r>
            <a:endParaRPr sz="3600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E7E30-0504-D64E-9BB8-88A7D038C4FA}"/>
              </a:ext>
            </a:extLst>
          </p:cNvPr>
          <p:cNvSpPr txBox="1"/>
          <p:nvPr/>
        </p:nvSpPr>
        <p:spPr>
          <a:xfrm>
            <a:off x="0" y="4851654"/>
            <a:ext cx="282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Slide from David Silver’s RL course [2]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3A86B3-C88D-D643-8596-D2D72470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49" y="1018967"/>
            <a:ext cx="7283302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1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2E7E30-0504-D64E-9BB8-88A7D038C4FA}"/>
              </a:ext>
            </a:extLst>
          </p:cNvPr>
          <p:cNvSpPr txBox="1"/>
          <p:nvPr/>
        </p:nvSpPr>
        <p:spPr>
          <a:xfrm>
            <a:off x="0" y="4851654"/>
            <a:ext cx="282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Slide from David Silver’s RL course [1]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3A86B3-C88D-D643-8596-D2D72470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49" y="1018967"/>
            <a:ext cx="7283302" cy="3841050"/>
          </a:xfrm>
          <a:prstGeom prst="rect">
            <a:avLst/>
          </a:prstGeom>
        </p:spPr>
      </p:pic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143791"/>
            <a:ext cx="85206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Agent and environment</a:t>
            </a:r>
            <a:endParaRPr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23FE3-830E-EF48-9B46-B6DE79C35AFB}"/>
              </a:ext>
            </a:extLst>
          </p:cNvPr>
          <p:cNvSpPr txBox="1"/>
          <p:nvPr/>
        </p:nvSpPr>
        <p:spPr>
          <a:xfrm>
            <a:off x="0" y="-56271"/>
            <a:ext cx="9144000" cy="5262979"/>
          </a:xfrm>
          <a:custGeom>
            <a:avLst/>
            <a:gdLst>
              <a:gd name="connsiteX0" fmla="*/ 2596515 w 9144000"/>
              <a:gd name="connsiteY0" fmla="*/ 2443719 h 5262979"/>
              <a:gd name="connsiteX1" fmla="*/ 2145571 w 9144000"/>
              <a:gd name="connsiteY1" fmla="*/ 2901393 h 5262979"/>
              <a:gd name="connsiteX2" fmla="*/ 2596515 w 9144000"/>
              <a:gd name="connsiteY2" fmla="*/ 3359067 h 5262979"/>
              <a:gd name="connsiteX3" fmla="*/ 3047459 w 9144000"/>
              <a:gd name="connsiteY3" fmla="*/ 2901393 h 5262979"/>
              <a:gd name="connsiteX4" fmla="*/ 2596515 w 9144000"/>
              <a:gd name="connsiteY4" fmla="*/ 2443719 h 5262979"/>
              <a:gd name="connsiteX5" fmla="*/ 4005628 w 9144000"/>
              <a:gd name="connsiteY5" fmla="*/ 1321416 h 5262979"/>
              <a:gd name="connsiteX6" fmla="*/ 3554684 w 9144000"/>
              <a:gd name="connsiteY6" fmla="*/ 1779090 h 5262979"/>
              <a:gd name="connsiteX7" fmla="*/ 4005628 w 9144000"/>
              <a:gd name="connsiteY7" fmla="*/ 2236764 h 5262979"/>
              <a:gd name="connsiteX8" fmla="*/ 4456572 w 9144000"/>
              <a:gd name="connsiteY8" fmla="*/ 1779090 h 5262979"/>
              <a:gd name="connsiteX9" fmla="*/ 4005628 w 9144000"/>
              <a:gd name="connsiteY9" fmla="*/ 1321416 h 5262979"/>
              <a:gd name="connsiteX10" fmla="*/ 0 w 9144000"/>
              <a:gd name="connsiteY10" fmla="*/ 0 h 5262979"/>
              <a:gd name="connsiteX11" fmla="*/ 9144000 w 9144000"/>
              <a:gd name="connsiteY11" fmla="*/ 0 h 5262979"/>
              <a:gd name="connsiteX12" fmla="*/ 9144000 w 9144000"/>
              <a:gd name="connsiteY12" fmla="*/ 5262979 h 5262979"/>
              <a:gd name="connsiteX13" fmla="*/ 0 w 9144000"/>
              <a:gd name="connsiteY13" fmla="*/ 5262979 h 526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0" h="5262979">
                <a:moveTo>
                  <a:pt x="2596515" y="2443719"/>
                </a:moveTo>
                <a:cubicBezTo>
                  <a:pt x="2347466" y="2443719"/>
                  <a:pt x="2145571" y="2648627"/>
                  <a:pt x="2145571" y="2901393"/>
                </a:cubicBezTo>
                <a:cubicBezTo>
                  <a:pt x="2145571" y="3154159"/>
                  <a:pt x="2347466" y="3359067"/>
                  <a:pt x="2596515" y="3359067"/>
                </a:cubicBezTo>
                <a:cubicBezTo>
                  <a:pt x="2845564" y="3359067"/>
                  <a:pt x="3047459" y="3154159"/>
                  <a:pt x="3047459" y="2901393"/>
                </a:cubicBezTo>
                <a:cubicBezTo>
                  <a:pt x="3047459" y="2648627"/>
                  <a:pt x="2845564" y="2443719"/>
                  <a:pt x="2596515" y="2443719"/>
                </a:cubicBezTo>
                <a:close/>
                <a:moveTo>
                  <a:pt x="4005628" y="1321416"/>
                </a:moveTo>
                <a:cubicBezTo>
                  <a:pt x="3756579" y="1321416"/>
                  <a:pt x="3554684" y="1526324"/>
                  <a:pt x="3554684" y="1779090"/>
                </a:cubicBezTo>
                <a:cubicBezTo>
                  <a:pt x="3554684" y="2031856"/>
                  <a:pt x="3756579" y="2236764"/>
                  <a:pt x="4005628" y="2236764"/>
                </a:cubicBezTo>
                <a:cubicBezTo>
                  <a:pt x="4254677" y="2236764"/>
                  <a:pt x="4456572" y="2031856"/>
                  <a:pt x="4456572" y="1779090"/>
                </a:cubicBezTo>
                <a:cubicBezTo>
                  <a:pt x="4456572" y="1526324"/>
                  <a:pt x="4254677" y="1321416"/>
                  <a:pt x="4005628" y="1321416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262979"/>
                </a:lnTo>
                <a:lnTo>
                  <a:pt x="0" y="5262979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CF4BBC-8F47-6646-94CE-55C710A8E542}"/>
              </a:ext>
            </a:extLst>
          </p:cNvPr>
          <p:cNvCxnSpPr>
            <a:cxnSpLocks/>
          </p:cNvCxnSpPr>
          <p:nvPr/>
        </p:nvCxnSpPr>
        <p:spPr>
          <a:xfrm flipV="1">
            <a:off x="4442504" y="1230879"/>
            <a:ext cx="760321" cy="353248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80D06C-6BC1-1E40-AD05-92B0458428B1}"/>
              </a:ext>
            </a:extLst>
          </p:cNvPr>
          <p:cNvSpPr txBox="1"/>
          <p:nvPr/>
        </p:nvSpPr>
        <p:spPr>
          <a:xfrm>
            <a:off x="5216553" y="938491"/>
            <a:ext cx="2997098" cy="64633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We train an agent, example a neural network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5CED88-F5AA-3948-9411-AAD8E30B36D2}"/>
              </a:ext>
            </a:extLst>
          </p:cNvPr>
          <p:cNvCxnSpPr>
            <a:cxnSpLocks/>
          </p:cNvCxnSpPr>
          <p:nvPr/>
        </p:nvCxnSpPr>
        <p:spPr>
          <a:xfrm>
            <a:off x="3019649" y="3037966"/>
            <a:ext cx="834898" cy="352348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F961097-4CF2-2544-88B9-62A10B6DF7BA}"/>
              </a:ext>
            </a:extLst>
          </p:cNvPr>
          <p:cNvSpPr txBox="1"/>
          <p:nvPr/>
        </p:nvSpPr>
        <p:spPr>
          <a:xfrm>
            <a:off x="3854547" y="3026932"/>
            <a:ext cx="3634461" cy="64633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We choose a reward function,</a:t>
            </a:r>
          </a:p>
          <a:p>
            <a:r>
              <a:rPr lang="en-US" sz="1800" dirty="0"/>
              <a:t>with a scaler output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365C24-DBD6-4948-84F8-3C765E22D8A5}"/>
              </a:ext>
            </a:extLst>
          </p:cNvPr>
          <p:cNvSpPr txBox="1"/>
          <p:nvPr/>
        </p:nvSpPr>
        <p:spPr>
          <a:xfrm>
            <a:off x="413353" y="4081974"/>
            <a:ext cx="8317293" cy="369332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  <a:effectLst>
            <a:glow rad="101600">
              <a:srgbClr val="FF00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 GOAL IS SELECT ACTIONS THAT MAXIMIZE CUMULATIVE REWARDS</a:t>
            </a:r>
          </a:p>
        </p:txBody>
      </p:sp>
    </p:spTree>
    <p:extLst>
      <p:ext uri="{BB962C8B-B14F-4D97-AF65-F5344CB8AC3E}">
        <p14:creationId xmlns:p14="http://schemas.microsoft.com/office/powerpoint/2010/main" val="295787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0" y="143791"/>
            <a:ext cx="8520600" cy="6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Atari example</a:t>
            </a:r>
            <a:endParaRPr sz="3600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E7E30-0504-D64E-9BB8-88A7D038C4FA}"/>
              </a:ext>
            </a:extLst>
          </p:cNvPr>
          <p:cNvSpPr txBox="1"/>
          <p:nvPr/>
        </p:nvSpPr>
        <p:spPr>
          <a:xfrm>
            <a:off x="0" y="4851654"/>
            <a:ext cx="282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Slide from David Silver’s RL course [2]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E7363-0B57-284E-8F49-098F0F529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46" y="1012691"/>
            <a:ext cx="7703507" cy="36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3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etchSlide">
            <a:hlinkClick r:id="" action="ppaction://media"/>
            <a:extLst>
              <a:ext uri="{FF2B5EF4-FFF2-40B4-BE49-F238E27FC236}">
                <a16:creationId xmlns:a16="http://schemas.microsoft.com/office/drawing/2014/main" id="{B07B4714-9D9C-F248-988E-25ED95603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8183" r="19689"/>
          <a:stretch/>
        </p:blipFill>
        <p:spPr>
          <a:xfrm>
            <a:off x="4571999" y="0"/>
            <a:ext cx="4540632" cy="514350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2" name="HalfCheetah">
            <a:hlinkClick r:id="" action="ppaction://media"/>
            <a:extLst>
              <a:ext uri="{FF2B5EF4-FFF2-40B4-BE49-F238E27FC236}">
                <a16:creationId xmlns:a16="http://schemas.microsoft.com/office/drawing/2014/main" id="{71514E47-F0C2-3843-90EB-12674B37A2C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100.7102" end="95.9178"/>
                </p14:media>
              </p:ext>
            </p:extLst>
          </p:nvPr>
        </p:nvPicPr>
        <p:blipFill rotWithShape="1">
          <a:blip r:embed="rId8"/>
          <a:srcRect l="22806" r="25310"/>
          <a:stretch/>
        </p:blipFill>
        <p:spPr>
          <a:xfrm>
            <a:off x="0" y="0"/>
            <a:ext cx="4519449" cy="5143500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4CCB79-E016-6A42-BAC4-3509A913ECFB}"/>
              </a:ext>
            </a:extLst>
          </p:cNvPr>
          <p:cNvSpPr txBox="1">
            <a:spLocks/>
          </p:cNvSpPr>
          <p:nvPr/>
        </p:nvSpPr>
        <p:spPr>
          <a:xfrm>
            <a:off x="17301" y="0"/>
            <a:ext cx="4502148" cy="82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HalfCheetah</a:t>
            </a:r>
            <a:b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Train a 2D cheetah to run 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A86B2E-2833-BB4A-8951-34F73CAD49DB}"/>
              </a:ext>
            </a:extLst>
          </p:cNvPr>
          <p:cNvSpPr txBox="1">
            <a:spLocks/>
          </p:cNvSpPr>
          <p:nvPr/>
        </p:nvSpPr>
        <p:spPr>
          <a:xfrm>
            <a:off x="4571999" y="0"/>
            <a:ext cx="4567429" cy="825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FetchSlide</a:t>
            </a:r>
            <a:b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Slide a puck to a goal position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7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0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9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8898</TotalTime>
  <Words>1126</Words>
  <Application>Microsoft Macintosh PowerPoint</Application>
  <PresentationFormat>On-screen Show (16:9)</PresentationFormat>
  <Paragraphs>187</Paragraphs>
  <Slides>33</Slides>
  <Notes>23</Notes>
  <HiddenSlides>0</HiddenSlides>
  <MMClips>13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Simple Light</vt:lpstr>
      <vt:lpstr>Hindsight Experience Replay [1]  </vt:lpstr>
      <vt:lpstr>PowerPoint Presentation</vt:lpstr>
      <vt:lpstr>Branches of machine learning </vt:lpstr>
      <vt:lpstr>What makes RL different?</vt:lpstr>
      <vt:lpstr>PowerPoint Presentation</vt:lpstr>
      <vt:lpstr>Agent and environment</vt:lpstr>
      <vt:lpstr>Agent and environment</vt:lpstr>
      <vt:lpstr>Atari example</vt:lpstr>
      <vt:lpstr>PowerPoint Presentation</vt:lpstr>
      <vt:lpstr>PowerPoint Presentation</vt:lpstr>
      <vt:lpstr>Discrete action space</vt:lpstr>
      <vt:lpstr>Continuous action space</vt:lpstr>
      <vt:lpstr>Ingredients of an RL problem</vt:lpstr>
      <vt:lpstr>PowerPoint Presentation</vt:lpstr>
      <vt:lpstr>PowerPoint Presentation</vt:lpstr>
      <vt:lpstr>Motivation</vt:lpstr>
      <vt:lpstr>Goal oriented problems and HER</vt:lpstr>
      <vt:lpstr>PowerPoint Presentation</vt:lpstr>
      <vt:lpstr>PowerPoint Presentation</vt:lpstr>
      <vt:lpstr>PowerPoint Presentation</vt:lpstr>
      <vt:lpstr>Agent and environment</vt:lpstr>
      <vt:lpstr>gym [10]  A toolkit from OpenAI to develop and compare RL algorithms </vt:lpstr>
      <vt:lpstr>MuJoCo [11]  A physics simulation engine for multi-joint dynamics with contacts </vt:lpstr>
      <vt:lpstr>PowerPoint Presentation</vt:lpstr>
      <vt:lpstr>Deep deterministic policy gradients (DDPG)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Seed deck template, Inc.</dc:title>
  <cp:lastModifiedBy>Microsoft Office User</cp:lastModifiedBy>
  <cp:revision>637</cp:revision>
  <dcterms:modified xsi:type="dcterms:W3CDTF">2019-11-21T16:29:42Z</dcterms:modified>
</cp:coreProperties>
</file>